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4" r:id="rId4"/>
    <p:sldId id="266" r:id="rId5"/>
    <p:sldId id="276" r:id="rId6"/>
    <p:sldId id="257" r:id="rId7"/>
    <p:sldId id="277" r:id="rId8"/>
    <p:sldId id="267" r:id="rId9"/>
    <p:sldId id="269" r:id="rId10"/>
    <p:sldId id="268" r:id="rId11"/>
    <p:sldId id="261" r:id="rId12"/>
    <p:sldId id="259" r:id="rId13"/>
    <p:sldId id="260" r:id="rId14"/>
    <p:sldId id="270" r:id="rId15"/>
    <p:sldId id="271" r:id="rId16"/>
    <p:sldId id="272" r:id="rId17"/>
    <p:sldId id="27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563A8-8C81-8445-AB73-224C50FE7037}">
          <p14:sldIdLst>
            <p14:sldId id="256"/>
            <p14:sldId id="263"/>
            <p14:sldId id="264"/>
            <p14:sldId id="266"/>
            <p14:sldId id="276"/>
            <p14:sldId id="257"/>
            <p14:sldId id="277"/>
            <p14:sldId id="267"/>
            <p14:sldId id="269"/>
            <p14:sldId id="268"/>
            <p14:sldId id="261"/>
            <p14:sldId id="259"/>
            <p14:sldId id="260"/>
            <p14:sldId id="270"/>
            <p14:sldId id="271"/>
            <p14:sldId id="272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/>
    <p:restoredTop sz="94639"/>
  </p:normalViewPr>
  <p:slideViewPr>
    <p:cSldViewPr snapToGrid="0">
      <p:cViewPr varScale="1">
        <p:scale>
          <a:sx n="112" d="100"/>
          <a:sy n="112" d="100"/>
        </p:scale>
        <p:origin x="7936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9FD-C1E0-C145-A291-2A489410E085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1519-4D66-9348-95C0-D8B52413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1519-4D66-9348-95C0-D8B524135F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8C1-A506-C31F-02BC-3C27FBDA2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95832-D321-CBF5-1E38-FE2655549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University of Kosice</a:t>
            </a:r>
          </a:p>
          <a:p>
            <a:r>
              <a:rPr lang="en-US" dirty="0"/>
              <a:t>Faculty of electrical engineering and informatics</a:t>
            </a:r>
          </a:p>
          <a:p>
            <a:r>
              <a:rPr lang="en-US" dirty="0"/>
              <a:t>Computer modelling</a:t>
            </a:r>
          </a:p>
        </p:txBody>
      </p:sp>
    </p:spTree>
    <p:extLst>
      <p:ext uri="{BB962C8B-B14F-4D97-AF65-F5344CB8AC3E}">
        <p14:creationId xmlns:p14="http://schemas.microsoft.com/office/powerpoint/2010/main" val="216632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1A634-02FC-DD57-D326-6B554DF1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A9FC-B58A-ED49-08F9-75A56423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CB38-F9B4-4A6D-2176-3470C977E5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Meshes (computer graphics)</a:t>
            </a:r>
          </a:p>
        </p:txBody>
      </p:sp>
      <p:pic>
        <p:nvPicPr>
          <p:cNvPr id="6" name="Picture 5" descr="A hand holding a phone with a graph on it&#10;&#10;AI-generated content may be incorrect.">
            <a:extLst>
              <a:ext uri="{FF2B5EF4-FFF2-40B4-BE49-F238E27FC236}">
                <a16:creationId xmlns:a16="http://schemas.microsoft.com/office/drawing/2014/main" id="{6258AD6F-7D20-8C14-36BE-037C1699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29" y="1847274"/>
            <a:ext cx="1745741" cy="1745741"/>
          </a:xfrm>
          <a:prstGeom prst="rect">
            <a:avLst/>
          </a:prstGeom>
        </p:spPr>
      </p:pic>
      <p:pic>
        <p:nvPicPr>
          <p:cNvPr id="5124" name="Picture 4" descr="Image Classification using Pre-Trained ImageNet Models in TensorFlow &amp; Keras">
            <a:extLst>
              <a:ext uri="{FF2B5EF4-FFF2-40B4-BE49-F238E27FC236}">
                <a16:creationId xmlns:a16="http://schemas.microsoft.com/office/drawing/2014/main" id="{8B4BB404-E368-E72A-FE57-F90CDCAA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20" y="1868683"/>
            <a:ext cx="3746670" cy="128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DA80E-36F2-1ACB-2B85-A19F7A616174}"/>
              </a:ext>
            </a:extLst>
          </p:cNvPr>
          <p:cNvSpPr txBox="1"/>
          <p:nvPr/>
        </p:nvSpPr>
        <p:spPr>
          <a:xfrm>
            <a:off x="8627646" y="3120474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Classification (ImageNet)</a:t>
            </a:r>
          </a:p>
        </p:txBody>
      </p:sp>
      <p:pic>
        <p:nvPicPr>
          <p:cNvPr id="5126" name="Picture 6" descr="Logic and implementation of a spam filter machine learning algorithm |  Towards Data Science">
            <a:extLst>
              <a:ext uri="{FF2B5EF4-FFF2-40B4-BE49-F238E27FC236}">
                <a16:creationId xmlns:a16="http://schemas.microsoft.com/office/drawing/2014/main" id="{974023CE-2927-154E-EE96-B65FE1F9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75" y="4276876"/>
            <a:ext cx="2455644" cy="113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527BC-B3E0-9C14-951E-8EA87F0BFA93}"/>
              </a:ext>
            </a:extLst>
          </p:cNvPr>
          <p:cNvSpPr txBox="1"/>
          <p:nvPr/>
        </p:nvSpPr>
        <p:spPr>
          <a:xfrm>
            <a:off x="6250003" y="5375872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Classification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239ADEAA-644F-3E9A-46FE-C727B6B9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98" y="3918148"/>
            <a:ext cx="1831722" cy="166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C3137D-B6E6-60BD-9720-E8961C2CB650}"/>
              </a:ext>
            </a:extLst>
          </p:cNvPr>
          <p:cNvSpPr txBox="1"/>
          <p:nvPr/>
        </p:nvSpPr>
        <p:spPr>
          <a:xfrm>
            <a:off x="8806142" y="5526791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94AEE-BF9F-00F3-A5EF-8CA3CB67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866" y="4947854"/>
            <a:ext cx="1396303" cy="1527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105EE-C6FC-9C62-1853-60A4F5E765A8}"/>
              </a:ext>
            </a:extLst>
          </p:cNvPr>
          <p:cNvSpPr txBox="1"/>
          <p:nvPr/>
        </p:nvSpPr>
        <p:spPr>
          <a:xfrm>
            <a:off x="2258666" y="6417187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2DF18-C8EB-687F-00CB-F0200DE80CFF}"/>
              </a:ext>
            </a:extLst>
          </p:cNvPr>
          <p:cNvSpPr txBox="1"/>
          <p:nvPr/>
        </p:nvSpPr>
        <p:spPr>
          <a:xfrm>
            <a:off x="4306431" y="3590284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199493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2188-9706-7556-0236-9783A32C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41B0E-CC7B-EDCB-A786-13FC4760FD3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10363826" cy="1155041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Each data point = 1 sample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Data consists of sample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41B0E-CC7B-EDCB-A786-13FC4760F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10363826" cy="1155041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36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7197-98CA-CE2F-4410-EAE3CB4F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prediction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B9FC-9D28-1A76-88C4-E2A2A804B5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Binary classification (e.g. healthy/sick)</a:t>
            </a:r>
          </a:p>
          <a:p>
            <a:r>
              <a:rPr lang="en-US" dirty="0"/>
              <a:t>Multiclass classification (different illnesses)</a:t>
            </a:r>
          </a:p>
          <a:p>
            <a:r>
              <a:rPr lang="en-US" dirty="0"/>
              <a:t>Multilabel classification (multiple illnesses)</a:t>
            </a:r>
          </a:p>
          <a:p>
            <a:r>
              <a:rPr lang="en-US" dirty="0"/>
              <a:t>Regression (brain age from </a:t>
            </a:r>
            <a:r>
              <a:rPr lang="en-US" dirty="0" err="1"/>
              <a:t>mri</a:t>
            </a:r>
            <a:r>
              <a:rPr lang="en-US" dirty="0"/>
              <a:t> image)</a:t>
            </a:r>
          </a:p>
        </p:txBody>
      </p:sp>
    </p:spTree>
    <p:extLst>
      <p:ext uri="{BB962C8B-B14F-4D97-AF65-F5344CB8AC3E}">
        <p14:creationId xmlns:p14="http://schemas.microsoft.com/office/powerpoint/2010/main" val="373432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A74B-5998-825A-3E04-313CF6C1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8AA7-45E6-03C8-0962-DB128FEBE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Supervised (human annotations needed)</a:t>
            </a:r>
          </a:p>
          <a:p>
            <a:r>
              <a:rPr lang="en-US" dirty="0"/>
              <a:t>Unsupervised (no human annotation involved – learn from data)</a:t>
            </a:r>
          </a:p>
          <a:p>
            <a:r>
              <a:rPr lang="en-US" dirty="0"/>
              <a:t>Semi-supervised (learn from human annotation as well as from not-labelled data)</a:t>
            </a:r>
          </a:p>
          <a:p>
            <a:r>
              <a:rPr lang="en-US" dirty="0"/>
              <a:t>Reinforcement learning (learn by itself)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FD997-ACD0-4A84-2333-2C83BAE3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67" y="1798519"/>
            <a:ext cx="1112724" cy="99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9A93C-3AD3-8A26-AD26-947BBFF9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07" y="2099227"/>
            <a:ext cx="1231644" cy="1142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1A511-FEDC-3289-2FFA-3CC2174D0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403" y="3813226"/>
            <a:ext cx="1534399" cy="97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2477D-BFE6-0EBA-3685-204827B50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87" y="3978435"/>
            <a:ext cx="1534399" cy="9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8A4D-0093-58A8-E59B-AECA875B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forward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13528-8F46-63DA-FB5F-897940704FB8}"/>
              </a:ext>
            </a:extLst>
          </p:cNvPr>
          <p:cNvSpPr/>
          <p:nvPr/>
        </p:nvSpPr>
        <p:spPr>
          <a:xfrm>
            <a:off x="2332299" y="2297573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r>
              <a:rPr lang="en-US" sz="1000" baseline="-25000" dirty="0"/>
              <a:t>1</a:t>
            </a:r>
            <a:endParaRPr lang="en-US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88236-BA3B-BF49-8B38-7FF3BDDD09FF}"/>
              </a:ext>
            </a:extLst>
          </p:cNvPr>
          <p:cNvSpPr/>
          <p:nvPr/>
        </p:nvSpPr>
        <p:spPr>
          <a:xfrm>
            <a:off x="2332299" y="3017132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89F549-4EA4-53FE-8F65-F782219A1152}"/>
              </a:ext>
            </a:extLst>
          </p:cNvPr>
          <p:cNvSpPr/>
          <p:nvPr/>
        </p:nvSpPr>
        <p:spPr>
          <a:xfrm>
            <a:off x="2332299" y="3736691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6CEC6F-89FB-13AD-8484-40B33933E668}"/>
              </a:ext>
            </a:extLst>
          </p:cNvPr>
          <p:cNvSpPr/>
          <p:nvPr/>
        </p:nvSpPr>
        <p:spPr>
          <a:xfrm>
            <a:off x="2332299" y="4465894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5D7EC-5CE0-D668-CEA8-645C6180F976}"/>
              </a:ext>
            </a:extLst>
          </p:cNvPr>
          <p:cNvSpPr txBox="1"/>
          <p:nvPr/>
        </p:nvSpPr>
        <p:spPr>
          <a:xfrm>
            <a:off x="2244864" y="5104435"/>
            <a:ext cx="146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6148F-103A-6EDE-E230-A05DAE30E948}"/>
              </a:ext>
            </a:extLst>
          </p:cNvPr>
          <p:cNvSpPr/>
          <p:nvPr/>
        </p:nvSpPr>
        <p:spPr>
          <a:xfrm>
            <a:off x="3709686" y="3166711"/>
            <a:ext cx="1093808" cy="6780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∑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27437515-D34A-59D1-FBCB-2F3D22102DD9}"/>
              </a:ext>
            </a:extLst>
          </p:cNvPr>
          <p:cNvSpPr/>
          <p:nvPr/>
        </p:nvSpPr>
        <p:spPr>
          <a:xfrm>
            <a:off x="5613722" y="3079905"/>
            <a:ext cx="1429473" cy="849700"/>
          </a:xfrm>
          <a:prstGeom prst="plaqu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1E990F-30E9-82B2-7C58-7F2D51D30C03}"/>
              </a:ext>
            </a:extLst>
          </p:cNvPr>
          <p:cNvSpPr/>
          <p:nvPr/>
        </p:nvSpPr>
        <p:spPr>
          <a:xfrm>
            <a:off x="8177512" y="3251039"/>
            <a:ext cx="1358097" cy="50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518DC-589C-385F-037F-07ED43C0C80A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760563" y="3505754"/>
            <a:ext cx="949123" cy="11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23B7C7-C7C7-4C65-8505-34E34E179191}"/>
              </a:ext>
            </a:extLst>
          </p:cNvPr>
          <p:cNvCxnSpPr>
            <a:stCxn id="6" idx="6"/>
            <a:endCxn id="12" idx="1"/>
          </p:cNvCxnSpPr>
          <p:nvPr/>
        </p:nvCxnSpPr>
        <p:spPr>
          <a:xfrm flipV="1">
            <a:off x="2760563" y="3505754"/>
            <a:ext cx="949123" cy="4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D65676-8BFF-573B-C886-9F95BD379DFE}"/>
              </a:ext>
            </a:extLst>
          </p:cNvPr>
          <p:cNvCxnSpPr>
            <a:stCxn id="5" idx="6"/>
            <a:endCxn id="12" idx="1"/>
          </p:cNvCxnSpPr>
          <p:nvPr/>
        </p:nvCxnSpPr>
        <p:spPr>
          <a:xfrm>
            <a:off x="2760563" y="3216796"/>
            <a:ext cx="949123" cy="2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BD6F34-787F-E77D-2DE3-CB019CA5D9E1}"/>
              </a:ext>
            </a:extLst>
          </p:cNvPr>
          <p:cNvCxnSpPr>
            <a:cxnSpLocks/>
            <a:stCxn id="4" idx="6"/>
            <a:endCxn id="12" idx="1"/>
          </p:cNvCxnSpPr>
          <p:nvPr/>
        </p:nvCxnSpPr>
        <p:spPr>
          <a:xfrm>
            <a:off x="2760563" y="2497237"/>
            <a:ext cx="949123" cy="100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8E18DD-CC78-7E06-440C-8CF8F521A439}"/>
              </a:ext>
            </a:extLst>
          </p:cNvPr>
          <p:cNvSpPr txBox="1"/>
          <p:nvPr/>
        </p:nvSpPr>
        <p:spPr>
          <a:xfrm>
            <a:off x="3122444" y="2547922"/>
            <a:ext cx="57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09926-2D9B-748E-6F05-040D62371E96}"/>
              </a:ext>
            </a:extLst>
          </p:cNvPr>
          <p:cNvSpPr txBox="1"/>
          <p:nvPr/>
        </p:nvSpPr>
        <p:spPr>
          <a:xfrm>
            <a:off x="2899458" y="2968675"/>
            <a:ext cx="57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7F3C7-1D9D-DBD9-7866-08AE03C10207}"/>
              </a:ext>
            </a:extLst>
          </p:cNvPr>
          <p:cNvSpPr txBox="1"/>
          <p:nvPr/>
        </p:nvSpPr>
        <p:spPr>
          <a:xfrm>
            <a:off x="2853160" y="3417547"/>
            <a:ext cx="57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1928B-0547-A6BE-5730-6D8D7C62B1C4}"/>
              </a:ext>
            </a:extLst>
          </p:cNvPr>
          <p:cNvSpPr txBox="1"/>
          <p:nvPr/>
        </p:nvSpPr>
        <p:spPr>
          <a:xfrm>
            <a:off x="3018099" y="4095436"/>
            <a:ext cx="57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509F52-286D-4913-8A17-E0AE01ECCD1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803494" y="3504755"/>
            <a:ext cx="810228" cy="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83ACB-88A9-B687-ABBE-1F4FA8159C10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7043195" y="3504755"/>
            <a:ext cx="1134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7B25B8-6E09-1D31-2580-1AEFF49C3C08}"/>
              </a:ext>
            </a:extLst>
          </p:cNvPr>
          <p:cNvSpPr txBox="1"/>
          <p:nvPr/>
        </p:nvSpPr>
        <p:spPr>
          <a:xfrm>
            <a:off x="5442994" y="4004229"/>
            <a:ext cx="177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37FA1D-56AC-8CE8-8EF7-980FEE3B9E7C}"/>
                  </a:ext>
                </a:extLst>
              </p:cNvPr>
              <p:cNvSpPr txBox="1"/>
              <p:nvPr/>
            </p:nvSpPr>
            <p:spPr>
              <a:xfrm>
                <a:off x="8084827" y="3870671"/>
                <a:ext cx="1450782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37FA1D-56AC-8CE8-8EF7-980FEE3B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827" y="3870671"/>
                <a:ext cx="1450782" cy="312650"/>
              </a:xfrm>
              <a:prstGeom prst="rect">
                <a:avLst/>
              </a:prstGeom>
              <a:blipFill>
                <a:blip r:embed="rId2"/>
                <a:stretch>
                  <a:fillRect l="-6087" t="-15385" r="-1130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B60BF25-67E6-4182-6003-08DE1B66962F}"/>
              </a:ext>
            </a:extLst>
          </p:cNvPr>
          <p:cNvSpPr/>
          <p:nvPr/>
        </p:nvSpPr>
        <p:spPr>
          <a:xfrm>
            <a:off x="1660967" y="5590572"/>
            <a:ext cx="9172937" cy="101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here non-essential?</a:t>
            </a:r>
          </a:p>
        </p:txBody>
      </p:sp>
    </p:spTree>
    <p:extLst>
      <p:ext uri="{BB962C8B-B14F-4D97-AF65-F5344CB8AC3E}">
        <p14:creationId xmlns:p14="http://schemas.microsoft.com/office/powerpoint/2010/main" val="35170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CD5CF-B0E0-99C3-E1AD-87F198B6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9E9B-A88F-CF01-7A16-285F01C5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MultiPerceptron</a:t>
            </a:r>
            <a:r>
              <a:rPr lang="en-US" dirty="0"/>
              <a:t> – forward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AA52CF-F5B2-DC31-3292-2BDA3D226F6D}"/>
              </a:ext>
            </a:extLst>
          </p:cNvPr>
          <p:cNvSpPr/>
          <p:nvPr/>
        </p:nvSpPr>
        <p:spPr>
          <a:xfrm>
            <a:off x="1632691" y="2246901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r>
              <a:rPr lang="en-US" sz="1000" baseline="-25000" dirty="0"/>
              <a:t>1</a:t>
            </a:r>
            <a:endParaRPr lang="en-US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54347-9DE6-ECB0-E93B-C90096AA8EB8}"/>
              </a:ext>
            </a:extLst>
          </p:cNvPr>
          <p:cNvSpPr/>
          <p:nvPr/>
        </p:nvSpPr>
        <p:spPr>
          <a:xfrm>
            <a:off x="1632691" y="2966460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39BC2F-33F5-1C34-24A0-A9E71B1CE54C}"/>
              </a:ext>
            </a:extLst>
          </p:cNvPr>
          <p:cNvSpPr/>
          <p:nvPr/>
        </p:nvSpPr>
        <p:spPr>
          <a:xfrm>
            <a:off x="1632691" y="3686019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59D472-DABC-049E-AA9B-A6E6864FF225}"/>
              </a:ext>
            </a:extLst>
          </p:cNvPr>
          <p:cNvSpPr/>
          <p:nvPr/>
        </p:nvSpPr>
        <p:spPr>
          <a:xfrm>
            <a:off x="1632691" y="4415222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9C12D-8854-7928-6F54-DBE28734DF34}"/>
              </a:ext>
            </a:extLst>
          </p:cNvPr>
          <p:cNvSpPr txBox="1"/>
          <p:nvPr/>
        </p:nvSpPr>
        <p:spPr>
          <a:xfrm>
            <a:off x="1545256" y="5053763"/>
            <a:ext cx="146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82C7CF-D695-3E22-C399-BC8A6E7641C2}"/>
              </a:ext>
            </a:extLst>
          </p:cNvPr>
          <p:cNvSpPr/>
          <p:nvPr/>
        </p:nvSpPr>
        <p:spPr>
          <a:xfrm>
            <a:off x="5329839" y="3089957"/>
            <a:ext cx="1093808" cy="6780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∑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F7D98F1D-9DC0-D62D-F6CC-60367B47F328}"/>
              </a:ext>
            </a:extLst>
          </p:cNvPr>
          <p:cNvSpPr/>
          <p:nvPr/>
        </p:nvSpPr>
        <p:spPr>
          <a:xfrm>
            <a:off x="7138383" y="3060487"/>
            <a:ext cx="1429473" cy="849700"/>
          </a:xfrm>
          <a:prstGeom prst="plaqu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58CD1A-863A-AA6E-3205-6AFECF8059A8}"/>
              </a:ext>
            </a:extLst>
          </p:cNvPr>
          <p:cNvSpPr/>
          <p:nvPr/>
        </p:nvSpPr>
        <p:spPr>
          <a:xfrm>
            <a:off x="9435579" y="3200367"/>
            <a:ext cx="1358097" cy="50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7744C1-FD85-92F4-67CE-A2F4584836D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423647" y="3429000"/>
            <a:ext cx="714736" cy="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1358AB-B7C4-E9A4-F1DD-C66D3BD2E4A2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8567856" y="3454083"/>
            <a:ext cx="867723" cy="3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F2C5B2-7C59-438C-DB3B-D00DDB462D54}"/>
              </a:ext>
            </a:extLst>
          </p:cNvPr>
          <p:cNvSpPr txBox="1"/>
          <p:nvPr/>
        </p:nvSpPr>
        <p:spPr>
          <a:xfrm>
            <a:off x="6897244" y="3950449"/>
            <a:ext cx="177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0B035A-C584-5830-3BD9-1F8D77A42E16}"/>
                  </a:ext>
                </a:extLst>
              </p:cNvPr>
              <p:cNvSpPr txBox="1"/>
              <p:nvPr/>
            </p:nvSpPr>
            <p:spPr>
              <a:xfrm>
                <a:off x="9250840" y="3794124"/>
                <a:ext cx="1450782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0B035A-C584-5830-3BD9-1F8D77A42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840" y="3794124"/>
                <a:ext cx="1450782" cy="312650"/>
              </a:xfrm>
              <a:prstGeom prst="rect">
                <a:avLst/>
              </a:prstGeom>
              <a:blipFill>
                <a:blip r:embed="rId2"/>
                <a:stretch>
                  <a:fillRect l="-608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92978204-95ED-6533-B1EA-26DF614958B8}"/>
              </a:ext>
            </a:extLst>
          </p:cNvPr>
          <p:cNvSpPr/>
          <p:nvPr/>
        </p:nvSpPr>
        <p:spPr>
          <a:xfrm>
            <a:off x="3599221" y="2653694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r>
              <a:rPr lang="en-US" sz="1000" baseline="-25000" dirty="0"/>
              <a:t>1</a:t>
            </a:r>
            <a:endParaRPr lang="en-US" baseline="-25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B0EF69-8822-21F1-1845-0718F05569DB}"/>
              </a:ext>
            </a:extLst>
          </p:cNvPr>
          <p:cNvSpPr/>
          <p:nvPr/>
        </p:nvSpPr>
        <p:spPr>
          <a:xfrm>
            <a:off x="3599221" y="4022638"/>
            <a:ext cx="428264" cy="3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374D2B-E876-23E6-A4B0-179E95F4D95A}"/>
              </a:ext>
            </a:extLst>
          </p:cNvPr>
          <p:cNvSpPr/>
          <p:nvPr/>
        </p:nvSpPr>
        <p:spPr>
          <a:xfrm>
            <a:off x="2429492" y="4085346"/>
            <a:ext cx="428264" cy="2873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∑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8AE5D1-5A0F-70D8-8E04-B3747604D2B8}"/>
              </a:ext>
            </a:extLst>
          </p:cNvPr>
          <p:cNvSpPr/>
          <p:nvPr/>
        </p:nvSpPr>
        <p:spPr>
          <a:xfrm>
            <a:off x="2429492" y="2717124"/>
            <a:ext cx="428264" cy="2873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∑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2EEEF-3FC5-59C8-7842-DABBEBDBEE68}"/>
              </a:ext>
            </a:extLst>
          </p:cNvPr>
          <p:cNvCxnSpPr>
            <a:stCxn id="4" idx="6"/>
            <a:endCxn id="41" idx="1"/>
          </p:cNvCxnSpPr>
          <p:nvPr/>
        </p:nvCxnSpPr>
        <p:spPr>
          <a:xfrm>
            <a:off x="2060955" y="2446565"/>
            <a:ext cx="368537" cy="41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3E8402-EAC0-968F-2A22-8EAC3F725893}"/>
              </a:ext>
            </a:extLst>
          </p:cNvPr>
          <p:cNvCxnSpPr>
            <a:stCxn id="5" idx="6"/>
            <a:endCxn id="41" idx="1"/>
          </p:cNvCxnSpPr>
          <p:nvPr/>
        </p:nvCxnSpPr>
        <p:spPr>
          <a:xfrm flipV="1">
            <a:off x="2060955" y="2860823"/>
            <a:ext cx="368537" cy="30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C5C649-FDEF-0E71-D65E-05D0AA8140F0}"/>
              </a:ext>
            </a:extLst>
          </p:cNvPr>
          <p:cNvCxnSpPr>
            <a:stCxn id="6" idx="6"/>
            <a:endCxn id="41" idx="1"/>
          </p:cNvCxnSpPr>
          <p:nvPr/>
        </p:nvCxnSpPr>
        <p:spPr>
          <a:xfrm flipV="1">
            <a:off x="2060955" y="2860823"/>
            <a:ext cx="368537" cy="102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7C24D-800B-5F72-1CC6-10A5B946DF73}"/>
              </a:ext>
            </a:extLst>
          </p:cNvPr>
          <p:cNvCxnSpPr>
            <a:stCxn id="7" idx="6"/>
            <a:endCxn id="41" idx="1"/>
          </p:cNvCxnSpPr>
          <p:nvPr/>
        </p:nvCxnSpPr>
        <p:spPr>
          <a:xfrm flipV="1">
            <a:off x="2060955" y="2860823"/>
            <a:ext cx="368537" cy="175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E3660C-5116-2529-E4B6-0675FA50AF60}"/>
              </a:ext>
            </a:extLst>
          </p:cNvPr>
          <p:cNvCxnSpPr>
            <a:stCxn id="4" idx="6"/>
            <a:endCxn id="39" idx="1"/>
          </p:cNvCxnSpPr>
          <p:nvPr/>
        </p:nvCxnSpPr>
        <p:spPr>
          <a:xfrm>
            <a:off x="2060955" y="2446565"/>
            <a:ext cx="368537" cy="178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C19C01-DB2B-A375-B8A0-73590353C915}"/>
              </a:ext>
            </a:extLst>
          </p:cNvPr>
          <p:cNvCxnSpPr>
            <a:stCxn id="5" idx="6"/>
            <a:endCxn id="39" idx="1"/>
          </p:cNvCxnSpPr>
          <p:nvPr/>
        </p:nvCxnSpPr>
        <p:spPr>
          <a:xfrm>
            <a:off x="2060955" y="3166124"/>
            <a:ext cx="368537" cy="106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F37F7B-5E09-2619-CA04-4C86314E4E34}"/>
              </a:ext>
            </a:extLst>
          </p:cNvPr>
          <p:cNvCxnSpPr>
            <a:stCxn id="6" idx="6"/>
            <a:endCxn id="39" idx="1"/>
          </p:cNvCxnSpPr>
          <p:nvPr/>
        </p:nvCxnSpPr>
        <p:spPr>
          <a:xfrm>
            <a:off x="2060955" y="3885683"/>
            <a:ext cx="368537" cy="34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977A40-AFC0-0751-7563-86344A679755}"/>
              </a:ext>
            </a:extLst>
          </p:cNvPr>
          <p:cNvCxnSpPr>
            <a:stCxn id="7" idx="6"/>
            <a:endCxn id="39" idx="1"/>
          </p:cNvCxnSpPr>
          <p:nvPr/>
        </p:nvCxnSpPr>
        <p:spPr>
          <a:xfrm flipV="1">
            <a:off x="2060955" y="4229045"/>
            <a:ext cx="368537" cy="38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33E84C-74B3-2297-002A-8902949E0E0A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 flipV="1">
            <a:off x="2857756" y="2853358"/>
            <a:ext cx="741465" cy="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483FBD-F297-5F22-CE88-2EF6E44E4AD1}"/>
              </a:ext>
            </a:extLst>
          </p:cNvPr>
          <p:cNvCxnSpPr>
            <a:stCxn id="39" idx="3"/>
            <a:endCxn id="38" idx="2"/>
          </p:cNvCxnSpPr>
          <p:nvPr/>
        </p:nvCxnSpPr>
        <p:spPr>
          <a:xfrm flipV="1">
            <a:off x="2857756" y="4222302"/>
            <a:ext cx="741465" cy="6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7D4E34-C410-33D9-1FF0-17D7CAA355E1}"/>
              </a:ext>
            </a:extLst>
          </p:cNvPr>
          <p:cNvCxnSpPr>
            <a:stCxn id="37" idx="6"/>
            <a:endCxn id="12" idx="1"/>
          </p:cNvCxnSpPr>
          <p:nvPr/>
        </p:nvCxnSpPr>
        <p:spPr>
          <a:xfrm>
            <a:off x="4027485" y="2853358"/>
            <a:ext cx="1302354" cy="57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8A1699-F3D8-EA50-778E-C44A6E5A81FD}"/>
              </a:ext>
            </a:extLst>
          </p:cNvPr>
          <p:cNvCxnSpPr>
            <a:stCxn id="38" idx="6"/>
            <a:endCxn id="12" idx="1"/>
          </p:cNvCxnSpPr>
          <p:nvPr/>
        </p:nvCxnSpPr>
        <p:spPr>
          <a:xfrm flipV="1">
            <a:off x="4027485" y="3429000"/>
            <a:ext cx="1302354" cy="79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73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F8AD-8A25-64E0-D724-23B6AB2B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activation function?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40E78-70F0-E1D4-A1C8-ABEC6467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7" y="2078956"/>
            <a:ext cx="3886200" cy="230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A518D-CAA8-3BAE-B3F1-666DE78D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76" y="2163587"/>
            <a:ext cx="3713617" cy="2223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C17F9-D8BC-E936-FEF3-CB431624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89" y="3759764"/>
            <a:ext cx="4723356" cy="27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8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F27D-D012-9D06-C829-E1236643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BDDA-6551-B5A1-3CB4-E7716A8C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activation function?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73F4-6E16-D265-74D5-D28B854F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3" y="1805521"/>
            <a:ext cx="3703237" cy="4433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AD2A0-807E-864A-24D8-2A09560E5AE0}"/>
              </a:ext>
            </a:extLst>
          </p:cNvPr>
          <p:cNvSpPr txBox="1"/>
          <p:nvPr/>
        </p:nvSpPr>
        <p:spPr>
          <a:xfrm>
            <a:off x="4463589" y="1805521"/>
            <a:ext cx="641715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MATHEMATICAL PROOF: Stacking Linear Layers Without Activation</a:t>
            </a:r>
          </a:p>
          <a:p>
            <a:endParaRPr lang="en-US" sz="1050" dirty="0"/>
          </a:p>
          <a:p>
            <a:r>
              <a:rPr lang="en-US" sz="1050" dirty="0"/>
              <a:t>Consider a 2-layer network WITHOUT activation functions:</a:t>
            </a:r>
          </a:p>
          <a:p>
            <a:endParaRPr lang="en-US" sz="1050" dirty="0"/>
          </a:p>
          <a:p>
            <a:r>
              <a:rPr lang="en-US" sz="1050" dirty="0"/>
              <a:t> Input: x ∈ ℝ²</a:t>
            </a:r>
          </a:p>
          <a:p>
            <a:r>
              <a:rPr lang="en-US" sz="1050" dirty="0"/>
              <a:t> Layer 1: h = W₁·x + b₁</a:t>
            </a:r>
          </a:p>
          <a:p>
            <a:r>
              <a:rPr lang="en-US" sz="1050" dirty="0"/>
              <a:t> Layer 2: y = W₂·h + b₂</a:t>
            </a:r>
          </a:p>
          <a:p>
            <a:endParaRPr lang="en-US" sz="1050" dirty="0"/>
          </a:p>
          <a:p>
            <a:r>
              <a:rPr lang="en-US" sz="1050" dirty="0"/>
              <a:t>Substituting h into the second equation:</a:t>
            </a:r>
          </a:p>
          <a:p>
            <a:r>
              <a:rPr lang="en-US" sz="1050" dirty="0"/>
              <a:t>  y = W₂·(W₁·x + b₁) + b₂</a:t>
            </a:r>
          </a:p>
          <a:p>
            <a:r>
              <a:rPr lang="en-US" sz="1050" dirty="0"/>
              <a:t>  y = W₂·W₁·x + W₂·b₁ + b₂</a:t>
            </a:r>
          </a:p>
          <a:p>
            <a:r>
              <a:rPr lang="en-US" sz="1050" dirty="0"/>
              <a:t>  y = </a:t>
            </a:r>
            <a:r>
              <a:rPr lang="en-US" sz="1050" dirty="0" err="1"/>
              <a:t>W·x</a:t>
            </a:r>
            <a:r>
              <a:rPr lang="en-US" sz="1050" dirty="0"/>
              <a:t> + b</a:t>
            </a:r>
          </a:p>
          <a:p>
            <a:endParaRPr lang="en-US" sz="1050" dirty="0"/>
          </a:p>
          <a:p>
            <a:r>
              <a:rPr lang="en-US" sz="1050" dirty="0"/>
              <a:t>Where W = W₂·W₁ and b = W₂·b₁ + b₂</a:t>
            </a:r>
          </a:p>
          <a:p>
            <a:endParaRPr lang="en-US" sz="1050" dirty="0"/>
          </a:p>
          <a:p>
            <a:r>
              <a:rPr lang="en-US" sz="1050" dirty="0"/>
              <a:t>CONCLUSION: Multiple linear layers = Single linear layer!</a:t>
            </a:r>
          </a:p>
          <a:p>
            <a:endParaRPr lang="en-US" sz="1050" dirty="0"/>
          </a:p>
          <a:p>
            <a:r>
              <a:rPr lang="en-US" sz="1050" dirty="0"/>
              <a:t>✗ No matter how many layers you stack, you can only learn LINEAR</a:t>
            </a:r>
          </a:p>
          <a:p>
            <a:r>
              <a:rPr lang="en-US" sz="1050" dirty="0"/>
              <a:t>  decision boundaries (straight lines, planes, hyperplanes)</a:t>
            </a:r>
          </a:p>
          <a:p>
            <a:endParaRPr lang="en-US" sz="1050" dirty="0"/>
          </a:p>
          <a:p>
            <a:r>
              <a:rPr lang="en-US" sz="1050" dirty="0"/>
              <a:t>✓ With activation functions, each layer can learn NON-LINEAR</a:t>
            </a:r>
          </a:p>
          <a:p>
            <a:r>
              <a:rPr lang="en-US" sz="1050" dirty="0"/>
              <a:t>  transformations, enabling complex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366829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AB8A-6431-9343-F700-C442252C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01: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8CEA-65E2-F786-6A55-7B27A556D1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9520" y="2077726"/>
            <a:ext cx="6685007" cy="3617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</a:t>
            </a:r>
          </a:p>
          <a:p>
            <a:r>
              <a:rPr lang="en-US" dirty="0"/>
              <a:t>Create perceptron in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Create perceptron with activation function</a:t>
            </a:r>
          </a:p>
          <a:p>
            <a:r>
              <a:rPr lang="en-US" dirty="0"/>
              <a:t>Create multi-layer perceptron in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Load dataset for classification of diabetes</a:t>
            </a:r>
          </a:p>
          <a:p>
            <a:r>
              <a:rPr lang="en-US" dirty="0"/>
              <a:t>Train the model for classification of diabetes</a:t>
            </a:r>
          </a:p>
          <a:p>
            <a:r>
              <a:rPr lang="en-US" dirty="0"/>
              <a:t>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109295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9EFD-AEBA-05FD-4C64-F05F994C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4FB6-AE89-7FA1-7C59-EBFB6444EB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Have a machine with sufficient computational resources for training small neural networks and/or google </a:t>
            </a:r>
            <a:r>
              <a:rPr lang="en-US" dirty="0" err="1"/>
              <a:t>colab</a:t>
            </a:r>
            <a:r>
              <a:rPr lang="en-US" dirty="0"/>
              <a:t> account</a:t>
            </a:r>
          </a:p>
          <a:p>
            <a:r>
              <a:rPr lang="en-US" dirty="0"/>
              <a:t>Have programming experience from previous classes (python/c)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1B101-D31A-BD9A-43E3-47F65BB1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4" y="4257116"/>
            <a:ext cx="1289078" cy="14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ging in Python: A Developer's Guide | Product Blog • Sentry">
            <a:extLst>
              <a:ext uri="{FF2B5EF4-FFF2-40B4-BE49-F238E27FC236}">
                <a16:creationId xmlns:a16="http://schemas.microsoft.com/office/drawing/2014/main" id="{AF1AD7BE-AE22-6EB1-2DDA-66717E95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6" y="3951220"/>
            <a:ext cx="2062003" cy="206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CBC33-F3CC-DB0A-D493-12DD375CC04F}"/>
              </a:ext>
            </a:extLst>
          </p:cNvPr>
          <p:cNvSpPr txBox="1"/>
          <p:nvPr/>
        </p:nvSpPr>
        <p:spPr>
          <a:xfrm>
            <a:off x="2246110" y="5870492"/>
            <a:ext cx="201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</a:t>
            </a:r>
          </a:p>
        </p:txBody>
      </p:sp>
      <p:pic>
        <p:nvPicPr>
          <p:cNvPr id="1030" name="Picture 6" descr="3 Useful PyTorch Tensor Functions to Check Out | by Marcelino Velasquez |  Better Programming">
            <a:extLst>
              <a:ext uri="{FF2B5EF4-FFF2-40B4-BE49-F238E27FC236}">
                <a16:creationId xmlns:a16="http://schemas.microsoft.com/office/drawing/2014/main" id="{ACFC6E33-563D-30DF-F55C-80BF9D22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51" y="5011571"/>
            <a:ext cx="1467448" cy="9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py · PyPI">
            <a:extLst>
              <a:ext uri="{FF2B5EF4-FFF2-40B4-BE49-F238E27FC236}">
                <a16:creationId xmlns:a16="http://schemas.microsoft.com/office/drawing/2014/main" id="{154EC5DE-E694-772F-9A2D-C30F99380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328" y="5011571"/>
            <a:ext cx="2129535" cy="9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F0E04-8E94-DF54-0E56-3FB0D06F362D}"/>
              </a:ext>
            </a:extLst>
          </p:cNvPr>
          <p:cNvSpPr txBox="1"/>
          <p:nvPr/>
        </p:nvSpPr>
        <p:spPr>
          <a:xfrm>
            <a:off x="8222915" y="5914734"/>
            <a:ext cx="172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course</a:t>
            </a:r>
          </a:p>
        </p:txBody>
      </p:sp>
      <p:pic>
        <p:nvPicPr>
          <p:cNvPr id="1034" name="Picture 10" descr="Getting Started with PyTorch Lightning | LearnOpenCV">
            <a:extLst>
              <a:ext uri="{FF2B5EF4-FFF2-40B4-BE49-F238E27FC236}">
                <a16:creationId xmlns:a16="http://schemas.microsoft.com/office/drawing/2014/main" id="{7C862D6D-E007-9834-42F7-F4AB9A23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45" y="3903091"/>
            <a:ext cx="2614325" cy="10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63E1-1B0F-BF55-E116-130628D0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4AF2-5E83-AAF8-7E77-98BBF07B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5CA7-5421-37B4-3ED4-9EC1C60514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Nobody should be left behind</a:t>
            </a:r>
          </a:p>
          <a:p>
            <a:r>
              <a:rPr lang="en-US" dirty="0"/>
              <a:t>Use available resources (presentations, discussions)</a:t>
            </a:r>
          </a:p>
          <a:p>
            <a:r>
              <a:rPr lang="en-US" dirty="0"/>
              <a:t>Create a chat room (teams / discord)</a:t>
            </a:r>
          </a:p>
          <a:p>
            <a:r>
              <a:rPr lang="en-US" dirty="0"/>
              <a:t>E-mail me anytime</a:t>
            </a:r>
          </a:p>
          <a:p>
            <a:r>
              <a:rPr lang="en-US" dirty="0"/>
              <a:t>No-cheating</a:t>
            </a:r>
          </a:p>
          <a:p>
            <a:r>
              <a:rPr lang="en-US" dirty="0"/>
              <a:t>No smartphones </a:t>
            </a:r>
          </a:p>
          <a:p>
            <a:r>
              <a:rPr lang="en-US" dirty="0">
                <a:solidFill>
                  <a:schemeClr val="accent2"/>
                </a:solidFill>
              </a:rPr>
              <a:t>No wrong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under </a:t>
            </a:r>
            <a:r>
              <a:rPr lang="en-US" b="1" dirty="0">
                <a:solidFill>
                  <a:srgbClr val="FF0000"/>
                </a:solidFill>
              </a:rPr>
              <a:t>stress </a:t>
            </a:r>
            <a:r>
              <a:rPr lang="en-US" dirty="0"/>
              <a:t>reach to me</a:t>
            </a:r>
          </a:p>
        </p:txBody>
      </p:sp>
      <p:pic>
        <p:nvPicPr>
          <p:cNvPr id="11" name="Picture 10" descr="A group of people studying at a table&#10;&#10;AI-generated content may be incorrect.">
            <a:extLst>
              <a:ext uri="{FF2B5EF4-FFF2-40B4-BE49-F238E27FC236}">
                <a16:creationId xmlns:a16="http://schemas.microsoft.com/office/drawing/2014/main" id="{DF60B895-1507-410F-E504-397028A0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511" y="2214694"/>
            <a:ext cx="3279669" cy="32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020A-8F62-F613-04EA-E69C8EF3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22B0-81D5-F466-F011-3468A858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F5FB2-6299-000C-279F-13DF2E8485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Understand theory behind neural networks</a:t>
            </a:r>
          </a:p>
          <a:p>
            <a:r>
              <a:rPr lang="en-US" dirty="0"/>
              <a:t>Build your own neural network components from scratch</a:t>
            </a:r>
          </a:p>
          <a:p>
            <a:r>
              <a:rPr lang="en-US" dirty="0"/>
              <a:t>Transition to high-level </a:t>
            </a:r>
            <a:r>
              <a:rPr lang="en-US" dirty="0" err="1"/>
              <a:t>api</a:t>
            </a:r>
            <a:r>
              <a:rPr lang="en-US" dirty="0"/>
              <a:t> in 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 lightning</a:t>
            </a:r>
          </a:p>
          <a:p>
            <a:r>
              <a:rPr lang="en-US" dirty="0"/>
              <a:t>Create algorithms for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358808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4AAF-1D8B-4667-F717-BA67E9A9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&amp;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8E1A-2CE6-B74D-B00C-F1B1621BCD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Project (40b)</a:t>
            </a:r>
          </a:p>
          <a:p>
            <a:r>
              <a:rPr lang="en-US" dirty="0"/>
              <a:t>exam (written + oral) (60b)</a:t>
            </a:r>
          </a:p>
          <a:p>
            <a:pPr marL="0" indent="0">
              <a:buNone/>
            </a:pPr>
            <a:r>
              <a:rPr lang="en-US" dirty="0"/>
              <a:t>Literature:</a:t>
            </a:r>
          </a:p>
          <a:p>
            <a:r>
              <a:rPr lang="en-US" dirty="0"/>
              <a:t>Goodfellow, I., Bengio, Y., a Courville, A. (2016). Deep learning. MIT Press. </a:t>
            </a:r>
            <a:r>
              <a:rPr lang="en-US" dirty="0">
                <a:hlinkClick r:id="rId2"/>
              </a:rPr>
              <a:t>http://www.deeplearningbook.org</a:t>
            </a:r>
            <a:endParaRPr lang="en-US" dirty="0"/>
          </a:p>
          <a:p>
            <a:r>
              <a:rPr lang="en-US" dirty="0"/>
              <a:t>Kvasnička, V., Beňušková, </a:t>
            </a:r>
            <a:r>
              <a:rPr lang="en-US" dirty="0" err="1"/>
              <a:t>Ľ</a:t>
            </a:r>
            <a:r>
              <a:rPr lang="en-US" dirty="0"/>
              <a:t>., Pospíchal, J., Farkaš, I., </a:t>
            </a:r>
            <a:r>
              <a:rPr lang="en-US" dirty="0" err="1"/>
              <a:t>Tiňo</a:t>
            </a:r>
            <a:r>
              <a:rPr lang="en-US" dirty="0"/>
              <a:t>, P., a </a:t>
            </a:r>
            <a:r>
              <a:rPr lang="en-US" dirty="0" err="1"/>
              <a:t>Kráľ</a:t>
            </a:r>
            <a:r>
              <a:rPr lang="en-US" dirty="0"/>
              <a:t>, A. (Year). </a:t>
            </a:r>
            <a:r>
              <a:rPr lang="en-US" dirty="0" err="1"/>
              <a:t>Úvod</a:t>
            </a:r>
            <a:r>
              <a:rPr lang="en-US" dirty="0"/>
              <a:t> do </a:t>
            </a:r>
            <a:r>
              <a:rPr lang="en-US" dirty="0" err="1"/>
              <a:t>teórie</a:t>
            </a:r>
            <a:r>
              <a:rPr lang="en-US" dirty="0"/>
              <a:t> </a:t>
            </a:r>
            <a:r>
              <a:rPr lang="en-US" dirty="0" err="1"/>
              <a:t>neurónových</a:t>
            </a:r>
            <a:r>
              <a:rPr lang="en-US" dirty="0"/>
              <a:t> </a:t>
            </a:r>
            <a:r>
              <a:rPr lang="en-US" dirty="0" err="1"/>
              <a:t>sietí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736D5-5127-1290-40CE-8E4109D87880}"/>
              </a:ext>
            </a:extLst>
          </p:cNvPr>
          <p:cNvSpPr/>
          <p:nvPr/>
        </p:nvSpPr>
        <p:spPr>
          <a:xfrm>
            <a:off x="846894" y="5547769"/>
            <a:ext cx="10592311" cy="11046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 will test your understanding. It does not have to be covered here in presentations. Reading additional literature is </a:t>
            </a:r>
            <a:r>
              <a:rPr lang="en-US" b="1" i="1" dirty="0"/>
              <a:t>required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548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4830-F242-D573-58C4-0B91E76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482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5341-79B7-5199-035F-724CA6CF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model iterative development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F739D-DE2B-A36E-B244-DCE61F9936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510352" y="2366963"/>
            <a:ext cx="5171296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80C8-CF01-A53F-6CF6-45B7AE00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8F1DAE-2C43-5259-DB78-EE55A76E604D}"/>
              </a:ext>
            </a:extLst>
          </p:cNvPr>
          <p:cNvCxnSpPr/>
          <p:nvPr/>
        </p:nvCxnSpPr>
        <p:spPr>
          <a:xfrm>
            <a:off x="913775" y="3295522"/>
            <a:ext cx="10095221" cy="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F5DF6-C7FB-49EF-AD3F-9FB3624E4691}"/>
              </a:ext>
            </a:extLst>
          </p:cNvPr>
          <p:cNvGrpSpPr/>
          <p:nvPr/>
        </p:nvGrpSpPr>
        <p:grpSpPr>
          <a:xfrm>
            <a:off x="1547439" y="2610463"/>
            <a:ext cx="86628" cy="696701"/>
            <a:chOff x="871086" y="2598821"/>
            <a:chExt cx="86628" cy="6967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A8395A-2B4B-A850-C890-B22320584968}"/>
                </a:ext>
              </a:extLst>
            </p:cNvPr>
            <p:cNvCxnSpPr/>
            <p:nvPr/>
          </p:nvCxnSpPr>
          <p:spPr>
            <a:xfrm flipV="1">
              <a:off x="913775" y="2690261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95F77D-6E66-8EB4-2877-70805FD505EF}"/>
                </a:ext>
              </a:extLst>
            </p:cNvPr>
            <p:cNvSpPr/>
            <p:nvPr/>
          </p:nvSpPr>
          <p:spPr>
            <a:xfrm>
              <a:off x="871086" y="2598821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519878-0880-E7D3-B528-A0A7A1EB4E12}"/>
              </a:ext>
            </a:extLst>
          </p:cNvPr>
          <p:cNvSpPr txBox="1"/>
          <p:nvPr/>
        </p:nvSpPr>
        <p:spPr>
          <a:xfrm>
            <a:off x="1195490" y="2025688"/>
            <a:ext cx="78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1952 </a:t>
            </a:r>
          </a:p>
          <a:p>
            <a:pPr algn="ctr"/>
            <a:r>
              <a:rPr lang="en-US" sz="800" dirty="0"/>
              <a:t>Stochastic Gradient Descent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9F1A84-563A-31CC-7FB3-ABE3122E80F8}"/>
              </a:ext>
            </a:extLst>
          </p:cNvPr>
          <p:cNvGrpSpPr/>
          <p:nvPr/>
        </p:nvGrpSpPr>
        <p:grpSpPr>
          <a:xfrm>
            <a:off x="2062391" y="3295522"/>
            <a:ext cx="86628" cy="654357"/>
            <a:chOff x="1345308" y="3295522"/>
            <a:chExt cx="86628" cy="65435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D54CD5-2CD3-946A-5E1D-5E209A4479DF}"/>
                </a:ext>
              </a:extLst>
            </p:cNvPr>
            <p:cNvCxnSpPr/>
            <p:nvPr/>
          </p:nvCxnSpPr>
          <p:spPr>
            <a:xfrm flipV="1">
              <a:off x="1388622" y="3295522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44FA6F-33BB-9511-D7CE-6F166BBDFADC}"/>
                </a:ext>
              </a:extLst>
            </p:cNvPr>
            <p:cNvSpPr/>
            <p:nvPr/>
          </p:nvSpPr>
          <p:spPr>
            <a:xfrm>
              <a:off x="1345308" y="3858439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659848-28C7-76E2-8175-6B9C75B53AC9}"/>
              </a:ext>
            </a:extLst>
          </p:cNvPr>
          <p:cNvSpPr txBox="1"/>
          <p:nvPr/>
        </p:nvSpPr>
        <p:spPr>
          <a:xfrm>
            <a:off x="1672568" y="3949879"/>
            <a:ext cx="86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1958 </a:t>
            </a:r>
          </a:p>
          <a:p>
            <a:pPr algn="ctr"/>
            <a:r>
              <a:rPr lang="en-US" sz="800" dirty="0"/>
              <a:t>Multilayer Perceptron (MLP)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CBBDCB-F5F4-9271-B22D-3A21AB15397F}"/>
              </a:ext>
            </a:extLst>
          </p:cNvPr>
          <p:cNvGrpSpPr/>
          <p:nvPr/>
        </p:nvGrpSpPr>
        <p:grpSpPr>
          <a:xfrm>
            <a:off x="9101666" y="3344618"/>
            <a:ext cx="86628" cy="654357"/>
            <a:chOff x="1345308" y="3295522"/>
            <a:chExt cx="86628" cy="65435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56FE8A-2047-B9D6-02FF-EF4951D1EB6B}"/>
                </a:ext>
              </a:extLst>
            </p:cNvPr>
            <p:cNvCxnSpPr/>
            <p:nvPr/>
          </p:nvCxnSpPr>
          <p:spPr>
            <a:xfrm flipV="1">
              <a:off x="1388622" y="3295522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DAC0CB-5C2F-CFAC-D120-E8FA68DF2B5F}"/>
                </a:ext>
              </a:extLst>
            </p:cNvPr>
            <p:cNvSpPr/>
            <p:nvPr/>
          </p:nvSpPr>
          <p:spPr>
            <a:xfrm>
              <a:off x="1345308" y="3858439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F1FB2-C863-D669-6367-236DB7CC9C55}"/>
              </a:ext>
            </a:extLst>
          </p:cNvPr>
          <p:cNvSpPr txBox="1"/>
          <p:nvPr/>
        </p:nvSpPr>
        <p:spPr>
          <a:xfrm>
            <a:off x="8851409" y="3998975"/>
            <a:ext cx="58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2016 AlphaGo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20E905-7E7F-614D-44DE-1B7841FAFDBB}"/>
              </a:ext>
            </a:extLst>
          </p:cNvPr>
          <p:cNvGrpSpPr/>
          <p:nvPr/>
        </p:nvGrpSpPr>
        <p:grpSpPr>
          <a:xfrm>
            <a:off x="5460730" y="2623369"/>
            <a:ext cx="86628" cy="696701"/>
            <a:chOff x="871086" y="2598821"/>
            <a:chExt cx="86628" cy="69670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5794B2-11A9-5DEB-04A1-6E997EB9D1F7}"/>
                </a:ext>
              </a:extLst>
            </p:cNvPr>
            <p:cNvCxnSpPr/>
            <p:nvPr/>
          </p:nvCxnSpPr>
          <p:spPr>
            <a:xfrm flipV="1">
              <a:off x="913775" y="2690261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ECD0E5-41E2-25F8-967E-4C2D8259485D}"/>
                </a:ext>
              </a:extLst>
            </p:cNvPr>
            <p:cNvSpPr/>
            <p:nvPr/>
          </p:nvSpPr>
          <p:spPr>
            <a:xfrm>
              <a:off x="871086" y="2598821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AEF061F-72C5-100C-E751-CBC27EC60C10}"/>
              </a:ext>
            </a:extLst>
          </p:cNvPr>
          <p:cNvSpPr txBox="1"/>
          <p:nvPr/>
        </p:nvSpPr>
        <p:spPr>
          <a:xfrm>
            <a:off x="5059853" y="2009493"/>
            <a:ext cx="887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1986 </a:t>
            </a:r>
          </a:p>
          <a:p>
            <a:pPr algn="ctr"/>
            <a:r>
              <a:rPr lang="en-US" sz="800" dirty="0"/>
              <a:t>Backpropagation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0B5FB-E295-8A6F-B65E-93064551F248}"/>
              </a:ext>
            </a:extLst>
          </p:cNvPr>
          <p:cNvSpPr txBox="1"/>
          <p:nvPr/>
        </p:nvSpPr>
        <p:spPr>
          <a:xfrm>
            <a:off x="1634067" y="4476028"/>
            <a:ext cx="943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Learnable weights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461D99-7181-9FB3-C100-08C93FB2A6D0}"/>
              </a:ext>
            </a:extLst>
          </p:cNvPr>
          <p:cNvSpPr txBox="1"/>
          <p:nvPr/>
        </p:nvSpPr>
        <p:spPr>
          <a:xfrm>
            <a:off x="1027674" y="1789758"/>
            <a:ext cx="1366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Mathematic optimization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477F7E-6BB7-644E-70A2-8CD3564858D8}"/>
              </a:ext>
            </a:extLst>
          </p:cNvPr>
          <p:cNvGrpSpPr/>
          <p:nvPr/>
        </p:nvGrpSpPr>
        <p:grpSpPr>
          <a:xfrm>
            <a:off x="870461" y="3295522"/>
            <a:ext cx="86628" cy="654357"/>
            <a:chOff x="1345308" y="3295522"/>
            <a:chExt cx="86628" cy="65435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712F9D-9706-A9D3-A95A-41DBDF048A9F}"/>
                </a:ext>
              </a:extLst>
            </p:cNvPr>
            <p:cNvCxnSpPr/>
            <p:nvPr/>
          </p:nvCxnSpPr>
          <p:spPr>
            <a:xfrm flipV="1">
              <a:off x="1388622" y="3295522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DBE9F5-B160-A472-6937-BF2B12C1BE69}"/>
                </a:ext>
              </a:extLst>
            </p:cNvPr>
            <p:cNvSpPr/>
            <p:nvPr/>
          </p:nvSpPr>
          <p:spPr>
            <a:xfrm>
              <a:off x="1345308" y="3858439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41E18AF-452F-F336-8580-780BC3C78898}"/>
              </a:ext>
            </a:extLst>
          </p:cNvPr>
          <p:cNvSpPr txBox="1"/>
          <p:nvPr/>
        </p:nvSpPr>
        <p:spPr>
          <a:xfrm>
            <a:off x="480638" y="3963781"/>
            <a:ext cx="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1943 </a:t>
            </a:r>
          </a:p>
          <a:p>
            <a:pPr algn="ctr"/>
            <a:r>
              <a:rPr lang="en-US" sz="800" dirty="0"/>
              <a:t>McCullogh-Pitts </a:t>
            </a:r>
          </a:p>
          <a:p>
            <a:pPr algn="ctr"/>
            <a:r>
              <a:rPr lang="en-US" sz="800" dirty="0"/>
              <a:t>Neuron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156A02-B75D-C01F-4A2F-051748507E2F}"/>
              </a:ext>
            </a:extLst>
          </p:cNvPr>
          <p:cNvGrpSpPr/>
          <p:nvPr/>
        </p:nvGrpSpPr>
        <p:grpSpPr>
          <a:xfrm>
            <a:off x="7813266" y="2641165"/>
            <a:ext cx="86628" cy="696701"/>
            <a:chOff x="871086" y="2598821"/>
            <a:chExt cx="86628" cy="6967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2143F17-B06E-1F50-8A91-B287B674D1FC}"/>
                </a:ext>
              </a:extLst>
            </p:cNvPr>
            <p:cNvCxnSpPr/>
            <p:nvPr/>
          </p:nvCxnSpPr>
          <p:spPr>
            <a:xfrm flipV="1">
              <a:off x="913775" y="2690261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50E187E-2D90-AA9B-7E55-168FF9731486}"/>
                </a:ext>
              </a:extLst>
            </p:cNvPr>
            <p:cNvSpPr/>
            <p:nvPr/>
          </p:nvSpPr>
          <p:spPr>
            <a:xfrm>
              <a:off x="871086" y="2598821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FDE568D-FA24-39D8-2E2D-2CC3411997A8}"/>
              </a:ext>
            </a:extLst>
          </p:cNvPr>
          <p:cNvSpPr txBox="1"/>
          <p:nvPr/>
        </p:nvSpPr>
        <p:spPr>
          <a:xfrm>
            <a:off x="7412389" y="1964132"/>
            <a:ext cx="88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2012 </a:t>
            </a:r>
          </a:p>
          <a:p>
            <a:pPr algn="ctr"/>
            <a:r>
              <a:rPr lang="en-US" sz="800" dirty="0" err="1"/>
              <a:t>AlexNet</a:t>
            </a:r>
            <a:r>
              <a:rPr lang="en-US" sz="800" dirty="0"/>
              <a:t> </a:t>
            </a:r>
          </a:p>
          <a:p>
            <a:pPr algn="ctr"/>
            <a:r>
              <a:rPr lang="en-US" sz="800" dirty="0"/>
              <a:t>&amp;</a:t>
            </a:r>
          </a:p>
          <a:p>
            <a:pPr algn="ctr"/>
            <a:r>
              <a:rPr lang="en-US" sz="800" dirty="0"/>
              <a:t>ImageNet competition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9D0B84-A3C0-9236-58EC-7E8F7E5A0487}"/>
              </a:ext>
            </a:extLst>
          </p:cNvPr>
          <p:cNvGrpSpPr/>
          <p:nvPr/>
        </p:nvGrpSpPr>
        <p:grpSpPr>
          <a:xfrm>
            <a:off x="8199298" y="3320070"/>
            <a:ext cx="86628" cy="654357"/>
            <a:chOff x="1345308" y="3295522"/>
            <a:chExt cx="86628" cy="65435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91E98B-38B1-A5D7-B9B7-59AD0684B16C}"/>
                </a:ext>
              </a:extLst>
            </p:cNvPr>
            <p:cNvCxnSpPr/>
            <p:nvPr/>
          </p:nvCxnSpPr>
          <p:spPr>
            <a:xfrm flipV="1">
              <a:off x="1388622" y="3295522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5A9CA0-6462-B4A3-D8DD-E4AC59F2BBD9}"/>
                </a:ext>
              </a:extLst>
            </p:cNvPr>
            <p:cNvSpPr/>
            <p:nvPr/>
          </p:nvSpPr>
          <p:spPr>
            <a:xfrm>
              <a:off x="1345308" y="3858439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19B8751-47FC-38C0-CF9C-010480C19422}"/>
              </a:ext>
            </a:extLst>
          </p:cNvPr>
          <p:cNvSpPr txBox="1"/>
          <p:nvPr/>
        </p:nvSpPr>
        <p:spPr>
          <a:xfrm>
            <a:off x="7864108" y="3978452"/>
            <a:ext cx="757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2014 Generative Adversarial Networks (GANs)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0FF945-CBB6-56DB-FA56-E6A744726933}"/>
              </a:ext>
            </a:extLst>
          </p:cNvPr>
          <p:cNvGrpSpPr/>
          <p:nvPr/>
        </p:nvGrpSpPr>
        <p:grpSpPr>
          <a:xfrm>
            <a:off x="9373396" y="2632713"/>
            <a:ext cx="86628" cy="696701"/>
            <a:chOff x="871086" y="2598821"/>
            <a:chExt cx="86628" cy="69670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714BEF-608F-401B-7852-F711D7570AAC}"/>
                </a:ext>
              </a:extLst>
            </p:cNvPr>
            <p:cNvCxnSpPr/>
            <p:nvPr/>
          </p:nvCxnSpPr>
          <p:spPr>
            <a:xfrm flipV="1">
              <a:off x="913775" y="2690261"/>
              <a:ext cx="0" cy="605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2B59B80-DB99-ACCD-D918-5F8CA408E089}"/>
                </a:ext>
              </a:extLst>
            </p:cNvPr>
            <p:cNvSpPr/>
            <p:nvPr/>
          </p:nvSpPr>
          <p:spPr>
            <a:xfrm>
              <a:off x="871086" y="2598821"/>
              <a:ext cx="86628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35BAD93-DE6F-B0E6-A2FD-89B9BA106AD4}"/>
              </a:ext>
            </a:extLst>
          </p:cNvPr>
          <p:cNvSpPr txBox="1"/>
          <p:nvPr/>
        </p:nvSpPr>
        <p:spPr>
          <a:xfrm>
            <a:off x="8972519" y="2032734"/>
            <a:ext cx="887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2017 </a:t>
            </a:r>
          </a:p>
          <a:p>
            <a:pPr algn="ctr"/>
            <a:r>
              <a:rPr lang="en-US" sz="800" dirty="0"/>
              <a:t>The Transformer Architecture (GPTs)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2C0D32-77C9-6227-7B0C-363CDEF6FB8D}"/>
              </a:ext>
            </a:extLst>
          </p:cNvPr>
          <p:cNvSpPr/>
          <p:nvPr/>
        </p:nvSpPr>
        <p:spPr>
          <a:xfrm>
            <a:off x="913775" y="4777778"/>
            <a:ext cx="6950333" cy="26457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Machine Learning Approaches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88704-3695-3EBB-1ECF-830CFED7285F}"/>
              </a:ext>
            </a:extLst>
          </p:cNvPr>
          <p:cNvSpPr/>
          <p:nvPr/>
        </p:nvSpPr>
        <p:spPr>
          <a:xfrm>
            <a:off x="7864108" y="4777778"/>
            <a:ext cx="3604393" cy="26457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Approaches</a:t>
            </a:r>
          </a:p>
        </p:txBody>
      </p:sp>
    </p:spTree>
    <p:extLst>
      <p:ext uri="{BB962C8B-B14F-4D97-AF65-F5344CB8AC3E}">
        <p14:creationId xmlns:p14="http://schemas.microsoft.com/office/powerpoint/2010/main" val="118072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65AA-38D1-3E6D-A617-0D3F553F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neural approaches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1FE125-D9A6-A9F4-6D99-6F9DD7EA3AE6}"/>
              </a:ext>
            </a:extLst>
          </p:cNvPr>
          <p:cNvCxnSpPr>
            <a:cxnSpLocks/>
          </p:cNvCxnSpPr>
          <p:nvPr/>
        </p:nvCxnSpPr>
        <p:spPr>
          <a:xfrm>
            <a:off x="6096000" y="1932972"/>
            <a:ext cx="44370" cy="438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4E9235-7E7D-C79A-B838-8B216F960EC5}"/>
              </a:ext>
            </a:extLst>
          </p:cNvPr>
          <p:cNvSpPr txBox="1"/>
          <p:nvPr/>
        </p:nvSpPr>
        <p:spPr>
          <a:xfrm>
            <a:off x="2847372" y="1845362"/>
            <a:ext cx="31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7CFD5-8F2C-808C-FE09-B9882FF61A51}"/>
              </a:ext>
            </a:extLst>
          </p:cNvPr>
          <p:cNvSpPr txBox="1"/>
          <p:nvPr/>
        </p:nvSpPr>
        <p:spPr>
          <a:xfrm>
            <a:off x="8488245" y="1845362"/>
            <a:ext cx="31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91125-DCAA-9F48-BF53-9CF1B228781E}"/>
              </a:ext>
            </a:extLst>
          </p:cNvPr>
          <p:cNvSpPr txBox="1"/>
          <p:nvPr/>
        </p:nvSpPr>
        <p:spPr>
          <a:xfrm>
            <a:off x="2720051" y="2133671"/>
            <a:ext cx="259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Classify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FC33B-BEC9-D697-8FF9-BB91E835BB7E}"/>
              </a:ext>
            </a:extLst>
          </p:cNvPr>
          <p:cNvSpPr txBox="1"/>
          <p:nvPr/>
        </p:nvSpPr>
        <p:spPr>
          <a:xfrm>
            <a:off x="8219954" y="2133671"/>
            <a:ext cx="259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Classify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CE3A2-0193-B18B-8DB6-2D042BEC6C93}"/>
              </a:ext>
            </a:extLst>
          </p:cNvPr>
          <p:cNvSpPr/>
          <p:nvPr/>
        </p:nvSpPr>
        <p:spPr>
          <a:xfrm>
            <a:off x="1327882" y="5575184"/>
            <a:ext cx="9536236" cy="943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Machine Learning models required handcrafted features.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59482-7F33-CFC3-AB31-5B085322620F}"/>
              </a:ext>
            </a:extLst>
          </p:cNvPr>
          <p:cNvSpPr txBox="1"/>
          <p:nvPr/>
        </p:nvSpPr>
        <p:spPr>
          <a:xfrm>
            <a:off x="7344136" y="2592729"/>
            <a:ext cx="419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large-scale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 (car = 0, truck = 1, </a:t>
            </a:r>
            <a:r>
              <a:rPr lang="en-US" dirty="0" err="1"/>
              <a:t>suv</a:t>
            </a:r>
            <a:r>
              <a:rPr lang="en-US" dirty="0"/>
              <a:t>=2)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0A4FB-B0BD-1832-7F4E-FED527CA8A34}"/>
              </a:ext>
            </a:extLst>
          </p:cNvPr>
          <p:cNvSpPr txBox="1"/>
          <p:nvPr/>
        </p:nvSpPr>
        <p:spPr>
          <a:xfrm>
            <a:off x="1973485" y="2496742"/>
            <a:ext cx="4190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large-scale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Extract features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 (car = 0, truck = 1, </a:t>
            </a:r>
            <a:r>
              <a:rPr lang="en-US" dirty="0" err="1"/>
              <a:t>suv</a:t>
            </a:r>
            <a:r>
              <a:rPr lang="en-US" dirty="0"/>
              <a:t>=2)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64CA-3B97-0EED-4B72-AFA7A9D119BF}"/>
              </a:ext>
            </a:extLst>
          </p:cNvPr>
          <p:cNvSpPr txBox="1"/>
          <p:nvPr/>
        </p:nvSpPr>
        <p:spPr>
          <a:xfrm>
            <a:off x="1973485" y="4126374"/>
            <a:ext cx="3233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Handcrafted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8D599B5-BA7B-7B8A-9F06-B50B4687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5" y="2430682"/>
            <a:ext cx="1497477" cy="9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7706C4-37F2-442A-B25F-ACF307027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82" y="1980476"/>
            <a:ext cx="6848518" cy="33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1017</TotalTime>
  <Words>731</Words>
  <Application>Microsoft Macintosh PowerPoint</Application>
  <PresentationFormat>Widescreen</PresentationFormat>
  <Paragraphs>163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Cambria Math</vt:lpstr>
      <vt:lpstr>Tw Cen MT</vt:lpstr>
      <vt:lpstr>Droplet</vt:lpstr>
      <vt:lpstr>Introduction to artificial intelligence</vt:lpstr>
      <vt:lpstr>Logistics</vt:lpstr>
      <vt:lpstr>Course philosophy</vt:lpstr>
      <vt:lpstr>Course Objectives</vt:lpstr>
      <vt:lpstr>Project &amp; exam</vt:lpstr>
      <vt:lpstr>Questions?</vt:lpstr>
      <vt:lpstr>Process of model iterative development</vt:lpstr>
      <vt:lpstr>History</vt:lpstr>
      <vt:lpstr>Traditional vs neural approaches</vt:lpstr>
      <vt:lpstr>Data</vt:lpstr>
      <vt:lpstr>notation</vt:lpstr>
      <vt:lpstr>Types of prediction tasks</vt:lpstr>
      <vt:lpstr>Learning types</vt:lpstr>
      <vt:lpstr>Perceptron – forward function</vt:lpstr>
      <vt:lpstr>MultiPerceptron – forward function</vt:lpstr>
      <vt:lpstr>Do we need activation function? </vt:lpstr>
      <vt:lpstr>Do we need activation function? </vt:lpstr>
      <vt:lpstr>Lab 01: aims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Matej Gazda</dc:creator>
  <cp:lastModifiedBy>Matej Gazda</cp:lastModifiedBy>
  <cp:revision>10</cp:revision>
  <dcterms:created xsi:type="dcterms:W3CDTF">2025-08-15T08:06:13Z</dcterms:created>
  <dcterms:modified xsi:type="dcterms:W3CDTF">2025-09-30T15:48:07Z</dcterms:modified>
</cp:coreProperties>
</file>